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456" autoAdjust="0"/>
    <p:restoredTop sz="94660"/>
  </p:normalViewPr>
  <p:slideViewPr>
    <p:cSldViewPr>
      <p:cViewPr varScale="1">
        <p:scale>
          <a:sx n="68" d="100"/>
          <a:sy n="68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257F7-0E90-4CAE-BFF9-13F84BCD302A}" type="datetimeFigureOut">
              <a:rPr lang="pt-BR" smtClean="0"/>
              <a:pPr/>
              <a:t>03/07/2019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6FB7B-7B30-466A-8839-E96E0B66E8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sj.org.br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 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b="1" dirty="0" smtClean="0">
                <a:solidFill>
                  <a:schemeClr val="bg1"/>
                </a:solidFill>
              </a:rPr>
              <a:t>15 de setembro - Festivo </a:t>
            </a:r>
            <a:r>
              <a:rPr lang="pt-BR" b="1" dirty="0" err="1" smtClean="0">
                <a:solidFill>
                  <a:schemeClr val="bg1"/>
                </a:solidFill>
              </a:rPr>
              <a:t>Celebrativo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08h30 – Oração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09h30 – Missa de Encerramento – Igreja Nova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12h – almoço e despedidas: Restaurante Siciliano – Santa Felicidade</a:t>
            </a:r>
          </a:p>
          <a:p>
            <a:pPr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Outras informações importantes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t-BR" b="1" dirty="0" smtClean="0">
                <a:solidFill>
                  <a:schemeClr val="bg1"/>
                </a:solidFill>
              </a:rPr>
              <a:t>	Para chegada: </a:t>
            </a:r>
            <a:r>
              <a:rPr lang="pt-BR" dirty="0" smtClean="0">
                <a:solidFill>
                  <a:schemeClr val="bg1"/>
                </a:solidFill>
              </a:rPr>
              <a:t>Aqueles </a:t>
            </a:r>
            <a:r>
              <a:rPr lang="pt-BR" dirty="0" smtClean="0">
                <a:solidFill>
                  <a:schemeClr val="bg1"/>
                </a:solidFill>
              </a:rPr>
              <a:t>que desejarem tomar café da manhã e almoçar na Paróquia do Portão, deverão avisar pelo menos um mês antes, ou seja, até o dia 14 de agosto de 2019 com as seguintes informações: Quantas pessoas?A que horas  chegaram para tomar café? A taxa para tomar café e almoçar na Paróquia do Portão será de R$  18,00 que poderá ser pago até o dia  10 de setembro via depósito </a:t>
            </a:r>
            <a:r>
              <a:rPr lang="pt-BR" dirty="0" smtClean="0">
                <a:solidFill>
                  <a:schemeClr val="bg1"/>
                </a:solidFill>
              </a:rPr>
              <a:t>bancário  </a:t>
            </a:r>
            <a:r>
              <a:rPr lang="pt-BR" dirty="0" smtClean="0">
                <a:solidFill>
                  <a:schemeClr val="bg1"/>
                </a:solidFill>
              </a:rPr>
              <a:t>- conta corrente n°    agência    Banco      - Os interessados deverão procurar a secretaria paroquial (</a:t>
            </a:r>
            <a:r>
              <a:rPr lang="pt-BR" dirty="0" smtClean="0">
                <a:solidFill>
                  <a:schemeClr val="bg1"/>
                </a:solidFill>
              </a:rPr>
              <a:t>Paróquia </a:t>
            </a:r>
            <a:r>
              <a:rPr lang="pt-BR" dirty="0" smtClean="0">
                <a:solidFill>
                  <a:schemeClr val="bg1"/>
                </a:solidFill>
              </a:rPr>
              <a:t>Bom Jesus do Portão – Curitiba/</a:t>
            </a:r>
            <a:r>
              <a:rPr lang="pt-BR" dirty="0" err="1" smtClean="0">
                <a:solidFill>
                  <a:schemeClr val="bg1"/>
                </a:solidFill>
              </a:rPr>
              <a:t>Pr</a:t>
            </a:r>
            <a:r>
              <a:rPr lang="pt-BR" dirty="0" smtClean="0">
                <a:solidFill>
                  <a:schemeClr val="bg1"/>
                </a:solidFill>
              </a:rPr>
              <a:t>)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Pedimos por gentileza que as Comunidades estejam prontas às 13h20  frente ao Ginásio de Esporte do Colégio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 para não atrasar o início das apresentações.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Durante as Apresentações 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b="1" dirty="0" smtClean="0">
                <a:solidFill>
                  <a:schemeClr val="bg1"/>
                </a:solidFill>
              </a:rPr>
              <a:t>dentro do Ginásio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pt-BR" dirty="0" err="1" smtClean="0">
                <a:solidFill>
                  <a:schemeClr val="bg1"/>
                </a:solidFill>
              </a:rPr>
              <a:t>Obs</a:t>
            </a:r>
            <a:r>
              <a:rPr lang="pt-BR" dirty="0" smtClean="0">
                <a:solidFill>
                  <a:schemeClr val="bg1"/>
                </a:solidFill>
              </a:rPr>
              <a:t>: não teremos um intervalo para lanche – as pessoas poderão circular livremente nos espaços, como banheiros e praça de alimentação, que estará na rua do Centro Esportivo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.</a:t>
            </a:r>
          </a:p>
          <a:p>
            <a:pPr algn="ctr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Estacionamento</a:t>
            </a:r>
            <a:r>
              <a:rPr lang="pt-BR" dirty="0" smtClean="0">
                <a:solidFill>
                  <a:schemeClr val="bg1"/>
                </a:solidFill>
              </a:rPr>
              <a:t>: Será no estacionamento externo da Faculdade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 (enquanto couber) ou nos arredores do Centro Esportivo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.</a:t>
            </a:r>
          </a:p>
          <a:p>
            <a:pPr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 </a:t>
            </a:r>
          </a:p>
          <a:p>
            <a:pPr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Praça de alimentação: Bebidas </a:t>
            </a:r>
            <a:r>
              <a:rPr lang="pt-BR" dirty="0" smtClean="0">
                <a:solidFill>
                  <a:schemeClr val="bg1"/>
                </a:solidFill>
              </a:rPr>
              <a:t>(água, </a:t>
            </a:r>
            <a:r>
              <a:rPr lang="pt-BR" dirty="0" smtClean="0">
                <a:solidFill>
                  <a:schemeClr val="bg1"/>
                </a:solidFill>
              </a:rPr>
              <a:t>refrigerantes, sucos), Pastel, Cachorro quente, bolos e </a:t>
            </a:r>
            <a:r>
              <a:rPr lang="pt-BR" dirty="0" err="1" smtClean="0">
                <a:solidFill>
                  <a:schemeClr val="bg1"/>
                </a:solidFill>
              </a:rPr>
              <a:t>sandwiche</a:t>
            </a:r>
            <a:r>
              <a:rPr lang="pt-BR" dirty="0" smtClean="0">
                <a:solidFill>
                  <a:schemeClr val="bg1"/>
                </a:solidFill>
              </a:rPr>
              <a:t> natural;</a:t>
            </a:r>
          </a:p>
          <a:p>
            <a:pPr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Dentro </a:t>
            </a:r>
            <a:r>
              <a:rPr lang="pt-BR" dirty="0" smtClean="0">
                <a:solidFill>
                  <a:schemeClr val="bg1"/>
                </a:solidFill>
              </a:rPr>
              <a:t>do Ginásio teremos banheiros e bebedouros</a:t>
            </a:r>
          </a:p>
          <a:p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Loja do Centenário: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Pensamentos </a:t>
            </a:r>
            <a:r>
              <a:rPr lang="pt-BR" dirty="0" smtClean="0">
                <a:solidFill>
                  <a:schemeClr val="bg1"/>
                </a:solidFill>
              </a:rPr>
              <a:t>de São José </a:t>
            </a:r>
            <a:r>
              <a:rPr lang="pt-BR" dirty="0" err="1" smtClean="0">
                <a:solidFill>
                  <a:schemeClr val="bg1"/>
                </a:solidFill>
              </a:rPr>
              <a:t>Marello</a:t>
            </a:r>
            <a:r>
              <a:rPr lang="pt-BR" dirty="0" smtClean="0">
                <a:solidFill>
                  <a:schemeClr val="bg1"/>
                </a:solidFill>
              </a:rPr>
              <a:t>, Livro de São José Padre </a:t>
            </a:r>
            <a:r>
              <a:rPr lang="pt-BR" dirty="0" err="1" smtClean="0">
                <a:solidFill>
                  <a:schemeClr val="bg1"/>
                </a:solidFill>
              </a:rPr>
              <a:t>Stramare</a:t>
            </a:r>
            <a:r>
              <a:rPr lang="pt-BR" dirty="0" smtClean="0">
                <a:solidFill>
                  <a:schemeClr val="bg1"/>
                </a:solidFill>
              </a:rPr>
              <a:t>) Lembranças diversas (Garrafa de água, chaveiros, </a:t>
            </a:r>
            <a:r>
              <a:rPr lang="pt-BR" dirty="0" err="1" smtClean="0">
                <a:solidFill>
                  <a:schemeClr val="bg1"/>
                </a:solidFill>
              </a:rPr>
              <a:t>cachicol</a:t>
            </a:r>
            <a:r>
              <a:rPr lang="pt-BR" dirty="0" smtClean="0">
                <a:solidFill>
                  <a:schemeClr val="bg1"/>
                </a:solidFill>
              </a:rPr>
              <a:t> do Brasil, Lenços, </a:t>
            </a:r>
            <a:r>
              <a:rPr lang="pt-BR" dirty="0" err="1" smtClean="0">
                <a:solidFill>
                  <a:schemeClr val="bg1"/>
                </a:solidFill>
              </a:rPr>
              <a:t>etc</a:t>
            </a:r>
            <a:r>
              <a:rPr lang="pt-BR" dirty="0" smtClean="0">
                <a:solidFill>
                  <a:schemeClr val="bg1"/>
                </a:solidFill>
              </a:rPr>
              <a:t>)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Artesanatos do Brasil - 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5126056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Teremos dois tipos de camisetas para usar durante o Centenário: no primeiro dia (14 de setembro) o modelo será time da Província – camiseta amarela e no segundo dia (15 de setembro) o modelo será uma camisa </a:t>
            </a:r>
            <a:r>
              <a:rPr lang="pt-BR" dirty="0" smtClean="0">
                <a:solidFill>
                  <a:schemeClr val="bg1"/>
                </a:solidFill>
              </a:rPr>
              <a:t>pólo </a:t>
            </a:r>
            <a:r>
              <a:rPr lang="pt-BR" dirty="0" smtClean="0">
                <a:solidFill>
                  <a:schemeClr val="bg1"/>
                </a:solidFill>
              </a:rPr>
              <a:t>– </a:t>
            </a:r>
            <a:r>
              <a:rPr lang="pt-BR" dirty="0" err="1" smtClean="0">
                <a:solidFill>
                  <a:schemeClr val="bg1"/>
                </a:solidFill>
              </a:rPr>
              <a:t>obs</a:t>
            </a:r>
            <a:r>
              <a:rPr lang="pt-BR" dirty="0" smtClean="0">
                <a:solidFill>
                  <a:schemeClr val="bg1"/>
                </a:solidFill>
              </a:rPr>
              <a:t>:  todos deverão seguir as orientações das camisetas.</a:t>
            </a:r>
          </a:p>
          <a:p>
            <a:pPr algn="ctr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Para os Confrades </a:t>
            </a:r>
            <a:r>
              <a:rPr lang="pt-BR" dirty="0" smtClean="0">
                <a:solidFill>
                  <a:schemeClr val="bg1"/>
                </a:solidFill>
              </a:rPr>
              <a:t>Presbíteros </a:t>
            </a:r>
            <a:r>
              <a:rPr lang="pt-BR" dirty="0" smtClean="0">
                <a:solidFill>
                  <a:schemeClr val="bg1"/>
                </a:solidFill>
              </a:rPr>
              <a:t>não se esquecer de levar a Casula do Centenário.</a:t>
            </a:r>
          </a:p>
          <a:p>
            <a:pPr algn="ct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Para o jantar do dia  14 de setembro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>
                <a:solidFill>
                  <a:schemeClr val="bg1"/>
                </a:solidFill>
              </a:rPr>
              <a:t>Leigos Adultos </a:t>
            </a:r>
            <a:r>
              <a:rPr lang="pt-BR" b="1" dirty="0" smtClean="0">
                <a:solidFill>
                  <a:schemeClr val="bg1"/>
                </a:solidFill>
              </a:rPr>
              <a:t>- </a:t>
            </a:r>
            <a:r>
              <a:rPr lang="pt-BR" dirty="0" smtClean="0">
                <a:solidFill>
                  <a:schemeClr val="bg1"/>
                </a:solidFill>
              </a:rPr>
              <a:t>Cada </a:t>
            </a:r>
            <a:r>
              <a:rPr lang="pt-BR" dirty="0" smtClean="0">
                <a:solidFill>
                  <a:schemeClr val="bg1"/>
                </a:solidFill>
              </a:rPr>
              <a:t>comunidade deverá providenciar o local que irá jantar. Lembrando que </a:t>
            </a:r>
            <a:r>
              <a:rPr lang="pt-BR" dirty="0" err="1" smtClean="0">
                <a:solidFill>
                  <a:schemeClr val="bg1"/>
                </a:solidFill>
              </a:rPr>
              <a:t>provalvemente</a:t>
            </a:r>
            <a:r>
              <a:rPr lang="pt-BR" dirty="0" smtClean="0">
                <a:solidFill>
                  <a:schemeClr val="bg1"/>
                </a:solidFill>
              </a:rPr>
              <a:t> será por volta das 21h depois do término das apresentações. </a:t>
            </a:r>
            <a:r>
              <a:rPr lang="pt-BR" dirty="0" err="1" smtClean="0">
                <a:solidFill>
                  <a:schemeClr val="bg1"/>
                </a:solidFill>
              </a:rPr>
              <a:t>Obs</a:t>
            </a:r>
            <a:r>
              <a:rPr lang="pt-BR" dirty="0" smtClean="0">
                <a:solidFill>
                  <a:schemeClr val="bg1"/>
                </a:solidFill>
              </a:rPr>
              <a:t>: faremos o possível para terminar no máximo 20h30 - A nossa Equipe de Curitiba em breve dará algumas sugestões que estarão no nosso site </a:t>
            </a:r>
            <a:r>
              <a:rPr lang="pt-BR" u="sng" dirty="0" smtClean="0">
                <a:solidFill>
                  <a:schemeClr val="bg1"/>
                </a:solidFill>
                <a:hlinkClick r:id="rId2"/>
              </a:rPr>
              <a:t>www.osj.org.br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Para os jovens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505461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Segue algumas informações importantes para a organização dos grupos juvenis da nossa Província: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 a) Taxa de inscrição para a juventude: R$50,00 (alimentação + hospedagem);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b) Hospedagem: Será na Chácara do Colégio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 – cada grupo deverá organizar o seu transporte durante o evento em Curitiba. Os jovens deverão levar roupa de cama, higiene pessoal, colchonete e travesseiro.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c) Deslocamento: da Chácara do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 às dependências da Paróquia, Ginásio ou Colégio é uma média de 10 km. Assim, pedimos que contemplem no contrato dos ônibus 50km para deslocamento;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d) Horários para a juventude: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28605"/>
            <a:ext cx="8229600" cy="56975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1) café, no dia 14 de setembro, será servido na Chácara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2) almoço, no dia 14 de setembro, no salão paroquial da Paróquia Bom Jesus;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3) o jantar ficará por conta de cada grupo; café e almoço, no dia 15 de setembro na Chácara do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 (ou seja, tomaremos café na Chácara, em seguida iremos à Paróquia para celebrar a missa, e então voltamos para almoçar na Chácara).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 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Para o dia 15 de setembro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b="1" dirty="0" smtClean="0">
                <a:solidFill>
                  <a:schemeClr val="bg1"/>
                </a:solidFill>
              </a:rPr>
              <a:t>Início das Atividades</a:t>
            </a:r>
            <a:endParaRPr lang="pt-BR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A nossa primeira atividade será às 08h30 para oração da Manhã. Cada comunidade deverá organizar-se para não atrasar a programação.</a:t>
            </a:r>
          </a:p>
          <a:p>
            <a:pPr algn="ct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t-BR" b="1" dirty="0" smtClean="0">
                <a:solidFill>
                  <a:schemeClr val="bg1"/>
                </a:solidFill>
              </a:rPr>
              <a:t>O que foi realizado?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pt-BR" dirty="0" smtClean="0">
                <a:solidFill>
                  <a:schemeClr val="bg1"/>
                </a:solidFill>
              </a:rPr>
              <a:t>Três </a:t>
            </a:r>
            <a:r>
              <a:rPr lang="pt-BR" dirty="0" smtClean="0">
                <a:solidFill>
                  <a:schemeClr val="bg1"/>
                </a:solidFill>
              </a:rPr>
              <a:t>anos de </a:t>
            </a:r>
            <a:r>
              <a:rPr lang="pt-BR" dirty="0" smtClean="0">
                <a:solidFill>
                  <a:schemeClr val="bg1"/>
                </a:solidFill>
              </a:rPr>
              <a:t>preparação – com encontros especiais em Apucarana e nos Setores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Abertura do Ano do Centenário em Aparecida do Norte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Imagens de São José </a:t>
            </a:r>
            <a:r>
              <a:rPr lang="pt-BR" dirty="0" err="1" smtClean="0">
                <a:solidFill>
                  <a:schemeClr val="bg1"/>
                </a:solidFill>
              </a:rPr>
              <a:t>Marello</a:t>
            </a:r>
            <a:endParaRPr lang="pt-BR" dirty="0" smtClean="0">
              <a:solidFill>
                <a:schemeClr val="bg1"/>
              </a:solidFill>
            </a:endParaRP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Peregrinação dos </a:t>
            </a:r>
            <a:r>
              <a:rPr lang="pt-BR" dirty="0" smtClean="0">
                <a:solidFill>
                  <a:schemeClr val="bg1"/>
                </a:solidFill>
              </a:rPr>
              <a:t>Ícones </a:t>
            </a:r>
            <a:r>
              <a:rPr lang="pt-BR" dirty="0" smtClean="0">
                <a:solidFill>
                  <a:schemeClr val="bg1"/>
                </a:solidFill>
              </a:rPr>
              <a:t>de São José, São José </a:t>
            </a:r>
            <a:r>
              <a:rPr lang="pt-BR" dirty="0" err="1" smtClean="0">
                <a:solidFill>
                  <a:schemeClr val="bg1"/>
                </a:solidFill>
              </a:rPr>
              <a:t>Marello</a:t>
            </a:r>
            <a:r>
              <a:rPr lang="pt-BR" dirty="0" smtClean="0">
                <a:solidFill>
                  <a:schemeClr val="bg1"/>
                </a:solidFill>
              </a:rPr>
              <a:t> e </a:t>
            </a:r>
            <a:r>
              <a:rPr lang="pt-BR" dirty="0" err="1" smtClean="0">
                <a:solidFill>
                  <a:schemeClr val="bg1"/>
                </a:solidFill>
              </a:rPr>
              <a:t>Pe</a:t>
            </a:r>
            <a:r>
              <a:rPr lang="pt-BR" dirty="0" smtClean="0">
                <a:solidFill>
                  <a:schemeClr val="bg1"/>
                </a:solidFill>
              </a:rPr>
              <a:t>. </a:t>
            </a:r>
            <a:r>
              <a:rPr lang="pt-BR" dirty="0" err="1" smtClean="0">
                <a:solidFill>
                  <a:schemeClr val="bg1"/>
                </a:solidFill>
              </a:rPr>
              <a:t>Calvi</a:t>
            </a:r>
            <a:endParaRPr lang="pt-BR" dirty="0" smtClean="0">
              <a:solidFill>
                <a:schemeClr val="bg1"/>
              </a:solidFill>
            </a:endParaRP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 Camisetas, Garrafinhas de água, canetas, Folders diversos do Centenário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Três Edições do Rumo a meta sobre o Centenário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Site e Aplicativo da Província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Produção de Vídeos para o Centenário (o primeiro foi entregue em setembro de 2018).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Almoço em Santa Felicidade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    Será </a:t>
            </a:r>
            <a:r>
              <a:rPr lang="pt-BR" dirty="0" smtClean="0">
                <a:solidFill>
                  <a:schemeClr val="bg1"/>
                </a:solidFill>
              </a:rPr>
              <a:t>servido a partir das </a:t>
            </a:r>
            <a:r>
              <a:rPr lang="pt-BR" dirty="0" smtClean="0">
                <a:solidFill>
                  <a:schemeClr val="bg1"/>
                </a:solidFill>
              </a:rPr>
              <a:t>12h30 no </a:t>
            </a:r>
            <a:r>
              <a:rPr lang="pt-BR" dirty="0" smtClean="0">
                <a:solidFill>
                  <a:schemeClr val="bg1"/>
                </a:solidFill>
              </a:rPr>
              <a:t>Restaurante Siciliano Av. Manoel Ribas, 5734 - Santa Felicidade, Curitiba – PR -(41) </a:t>
            </a:r>
            <a:r>
              <a:rPr lang="pt-BR" dirty="0" smtClean="0">
                <a:solidFill>
                  <a:schemeClr val="bg1"/>
                </a:solidFill>
              </a:rPr>
              <a:t>3372-1733</a:t>
            </a:r>
          </a:p>
          <a:p>
            <a:pPr>
              <a:buNone/>
            </a:pPr>
            <a:r>
              <a:rPr lang="pt-BR" dirty="0" err="1" smtClean="0">
                <a:solidFill>
                  <a:schemeClr val="bg1"/>
                </a:solidFill>
              </a:rPr>
              <a:t>Obs</a:t>
            </a:r>
            <a:r>
              <a:rPr lang="pt-BR" dirty="0" smtClean="0">
                <a:solidFill>
                  <a:schemeClr val="bg1"/>
                </a:solidFill>
              </a:rPr>
              <a:t>: estar </a:t>
            </a:r>
            <a:r>
              <a:rPr lang="pt-BR" dirty="0" smtClean="0">
                <a:solidFill>
                  <a:schemeClr val="bg1"/>
                </a:solidFill>
              </a:rPr>
              <a:t>com ticket para controle de entrada.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 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Término das atividades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Cada </a:t>
            </a:r>
            <a:r>
              <a:rPr lang="pt-BR" dirty="0" smtClean="0">
                <a:solidFill>
                  <a:schemeClr val="bg1"/>
                </a:solidFill>
              </a:rPr>
              <a:t>comunidade poderá combinar sua saída depois das 15h para frente, para não ter pressa ou atropelamentos nas atividades.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Tour dos </a:t>
            </a:r>
            <a:r>
              <a:rPr lang="pt-BR" b="1" dirty="0" smtClean="0">
                <a:solidFill>
                  <a:schemeClr val="bg1"/>
                </a:solidFill>
              </a:rPr>
              <a:t>Estrangeiros 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b="1" dirty="0" smtClean="0">
                <a:solidFill>
                  <a:schemeClr val="bg1"/>
                </a:solidFill>
              </a:rPr>
              <a:t>nas Comunidades Oblatas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b="1" dirty="0" err="1" smtClean="0">
                <a:solidFill>
                  <a:schemeClr val="bg1"/>
                </a:solidFill>
              </a:rPr>
              <a:t>Obs</a:t>
            </a:r>
            <a:r>
              <a:rPr lang="pt-BR" b="1" dirty="0" smtClean="0">
                <a:solidFill>
                  <a:schemeClr val="bg1"/>
                </a:solidFill>
              </a:rPr>
              <a:t>: Cada comunidade (Apucarana, Londrina, Ourinhos, São Paulo) apresente uma proposta de programação (atividades, alimentação, apresentações...). Enviar para o Provincial até o dia 10 de agosto. 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b="1" dirty="0" smtClean="0">
                <a:solidFill>
                  <a:schemeClr val="bg1"/>
                </a:solidFill>
              </a:rPr>
              <a:t>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Dia 16 de setembro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51260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Parte </a:t>
            </a:r>
            <a:r>
              <a:rPr lang="pt-BR" dirty="0" smtClean="0">
                <a:solidFill>
                  <a:schemeClr val="bg1"/>
                </a:solidFill>
              </a:rPr>
              <a:t>da manhã – </a:t>
            </a:r>
            <a:r>
              <a:rPr lang="pt-BR" dirty="0" smtClean="0">
                <a:solidFill>
                  <a:schemeClr val="bg1"/>
                </a:solidFill>
              </a:rPr>
              <a:t>Apucarana</a:t>
            </a:r>
            <a:endParaRPr lang="pt-BR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Programação: conhecer o Centro </a:t>
            </a:r>
            <a:r>
              <a:rPr lang="pt-BR" dirty="0" smtClean="0">
                <a:solidFill>
                  <a:schemeClr val="bg1"/>
                </a:solidFill>
              </a:rPr>
              <a:t>de Espiritualidade</a:t>
            </a:r>
            <a:r>
              <a:rPr lang="pt-BR" dirty="0" smtClean="0">
                <a:solidFill>
                  <a:schemeClr val="bg1"/>
                </a:solidFill>
              </a:rPr>
              <a:t>, Colégio São José com a Comunidade Educativa, Celebração Eucarística no Santuário de São José e almoço</a:t>
            </a:r>
          </a:p>
          <a:p>
            <a:pPr algn="ctr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Parte </a:t>
            </a:r>
            <a:r>
              <a:rPr lang="pt-BR" dirty="0" smtClean="0">
                <a:solidFill>
                  <a:schemeClr val="bg1"/>
                </a:solidFill>
              </a:rPr>
              <a:t>da tarde – Paróquia </a:t>
            </a:r>
            <a:r>
              <a:rPr lang="pt-BR" dirty="0" err="1" smtClean="0">
                <a:solidFill>
                  <a:schemeClr val="bg1"/>
                </a:solidFill>
              </a:rPr>
              <a:t>N.Sra</a:t>
            </a:r>
            <a:r>
              <a:rPr lang="pt-BR" dirty="0" smtClean="0">
                <a:solidFill>
                  <a:schemeClr val="bg1"/>
                </a:solidFill>
              </a:rPr>
              <a:t> do Carmo, </a:t>
            </a:r>
            <a:r>
              <a:rPr lang="pt-BR" dirty="0" smtClean="0">
                <a:solidFill>
                  <a:schemeClr val="bg1"/>
                </a:solidFill>
              </a:rPr>
              <a:t> Comunidade </a:t>
            </a:r>
            <a:r>
              <a:rPr lang="pt-BR" dirty="0" smtClean="0">
                <a:solidFill>
                  <a:schemeClr val="bg1"/>
                </a:solidFill>
              </a:rPr>
              <a:t>São José </a:t>
            </a:r>
            <a:r>
              <a:rPr lang="pt-BR" dirty="0" err="1" smtClean="0">
                <a:solidFill>
                  <a:schemeClr val="bg1"/>
                </a:solidFill>
              </a:rPr>
              <a:t>Marello</a:t>
            </a:r>
            <a:r>
              <a:rPr lang="pt-BR" dirty="0" smtClean="0">
                <a:solidFill>
                  <a:schemeClr val="bg1"/>
                </a:solidFill>
              </a:rPr>
              <a:t> e Irmãs Oblatas.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Orientações para essa cidade: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Recepção </a:t>
            </a:r>
            <a:r>
              <a:rPr lang="pt-BR" dirty="0" smtClean="0">
                <a:solidFill>
                  <a:schemeClr val="bg1"/>
                </a:solidFill>
              </a:rPr>
              <a:t>no Centro Juvenil Vocacional, na Paróquia </a:t>
            </a:r>
            <a:r>
              <a:rPr lang="pt-BR" dirty="0" err="1" smtClean="0">
                <a:solidFill>
                  <a:schemeClr val="bg1"/>
                </a:solidFill>
              </a:rPr>
              <a:t>N.sra</a:t>
            </a:r>
            <a:r>
              <a:rPr lang="pt-BR" dirty="0" smtClean="0">
                <a:solidFill>
                  <a:schemeClr val="bg1"/>
                </a:solidFill>
              </a:rPr>
              <a:t> do Carmo e na Comunidade São José </a:t>
            </a:r>
            <a:r>
              <a:rPr lang="pt-BR" dirty="0" err="1" smtClean="0">
                <a:solidFill>
                  <a:schemeClr val="bg1"/>
                </a:solidFill>
              </a:rPr>
              <a:t>Marello</a:t>
            </a: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Lanche da tarde: na Casa das Irmãs </a:t>
            </a:r>
            <a:r>
              <a:rPr lang="pt-BR" dirty="0" smtClean="0">
                <a:solidFill>
                  <a:schemeClr val="bg1"/>
                </a:solidFill>
              </a:rPr>
              <a:t>Oblatas</a:t>
            </a: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Parte da noite – Santuário de </a:t>
            </a:r>
            <a:r>
              <a:rPr lang="pt-BR" dirty="0" err="1" smtClean="0">
                <a:solidFill>
                  <a:schemeClr val="bg1"/>
                </a:solidFill>
              </a:rPr>
              <a:t>N.Sra</a:t>
            </a:r>
            <a:r>
              <a:rPr lang="pt-BR" dirty="0" smtClean="0">
                <a:solidFill>
                  <a:schemeClr val="bg1"/>
                </a:solidFill>
              </a:rPr>
              <a:t> de Guadalupe em Ourinhos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Orientação: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Preparar um jantar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Apresentar o Colégio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 de Ourinhos,Paróquia e o Seminário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Hospedagem será num hotel que será reservado pela Equipe de Hospedagem da Província (</a:t>
            </a:r>
            <a:r>
              <a:rPr lang="pt-BR" dirty="0" err="1" smtClean="0">
                <a:solidFill>
                  <a:schemeClr val="bg1"/>
                </a:solidFill>
              </a:rPr>
              <a:t>Lenira</a:t>
            </a:r>
            <a:r>
              <a:rPr lang="pt-BR" dirty="0" smtClean="0">
                <a:solidFill>
                  <a:schemeClr val="bg1"/>
                </a:solidFill>
              </a:rPr>
              <a:t>)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b="1" dirty="0" smtClean="0">
                <a:solidFill>
                  <a:schemeClr val="bg1"/>
                </a:solidFill>
              </a:rPr>
              <a:t>17 de setembro</a:t>
            </a:r>
            <a:endParaRPr lang="pt-BR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Café da manhã em Ourinhos e viagem para Aparecida </a:t>
            </a: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Hospedagem em Aparecida do Norte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85795"/>
            <a:ext cx="8229600" cy="5340370"/>
          </a:xfrm>
        </p:spPr>
        <p:txBody>
          <a:bodyPr/>
          <a:lstStyle/>
          <a:p>
            <a:pPr lvl="0"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18 de setembro</a:t>
            </a:r>
          </a:p>
          <a:p>
            <a:pPr lvl="0"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Visita </a:t>
            </a:r>
            <a:r>
              <a:rPr lang="pt-BR" dirty="0" smtClean="0">
                <a:solidFill>
                  <a:schemeClr val="bg1"/>
                </a:solidFill>
              </a:rPr>
              <a:t>ao Santuário e retorno para SP por volta das 16hs. Hospedagem e alimentação na casa das Irmãs da Imaculada Conceição – Madre Paulina no Ipiranga. No valor da diária está incluso:18/09 (jantar); 19/09: (café da manhã e jantar); 20/09: (café da manhã).</a:t>
            </a:r>
          </a:p>
          <a:p>
            <a:pPr algn="ct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19 de setembro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Parte da manhã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Café da manhã – na Casa das Irmãs da Imaculada Conceição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Visita ao Santuário Santa Edwiges e suas obras Sociais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Almoço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Parte da tarde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Visita à Paróquia </a:t>
            </a:r>
            <a:r>
              <a:rPr lang="pt-BR" dirty="0" err="1" smtClean="0">
                <a:solidFill>
                  <a:schemeClr val="bg1"/>
                </a:solidFill>
              </a:rPr>
              <a:t>N.Sra</a:t>
            </a:r>
            <a:r>
              <a:rPr lang="pt-BR" dirty="0" smtClean="0">
                <a:solidFill>
                  <a:schemeClr val="bg1"/>
                </a:solidFill>
              </a:rPr>
              <a:t> de Fátima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Visita à Paróquia </a:t>
            </a:r>
            <a:r>
              <a:rPr lang="pt-BR" dirty="0" err="1" smtClean="0">
                <a:solidFill>
                  <a:schemeClr val="bg1"/>
                </a:solidFill>
              </a:rPr>
              <a:t>N.Sra</a:t>
            </a:r>
            <a:r>
              <a:rPr lang="pt-BR" dirty="0" smtClean="0">
                <a:solidFill>
                  <a:schemeClr val="bg1"/>
                </a:solidFill>
              </a:rPr>
              <a:t> de </a:t>
            </a:r>
            <a:r>
              <a:rPr lang="pt-BR" dirty="0" err="1" smtClean="0">
                <a:solidFill>
                  <a:schemeClr val="bg1"/>
                </a:solidFill>
              </a:rPr>
              <a:t>Loreto</a:t>
            </a:r>
            <a:r>
              <a:rPr lang="pt-BR" dirty="0" smtClean="0">
                <a:solidFill>
                  <a:schemeClr val="bg1"/>
                </a:solidFill>
              </a:rPr>
              <a:t> (lanche da tarde)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 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Parte da noite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Jantar e hospedagem na Casa das Irmãs da Imaculada Conceição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71481"/>
            <a:ext cx="8229600" cy="555468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pt-BR" dirty="0" smtClean="0">
                <a:solidFill>
                  <a:schemeClr val="bg1"/>
                </a:solidFill>
              </a:rPr>
              <a:t>Cd com músicas de São José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Publicações diversas (Pegadas </a:t>
            </a:r>
            <a:r>
              <a:rPr lang="pt-BR" dirty="0" err="1" smtClean="0">
                <a:solidFill>
                  <a:schemeClr val="bg1"/>
                </a:solidFill>
              </a:rPr>
              <a:t>Marellianas</a:t>
            </a:r>
            <a:r>
              <a:rPr lang="pt-BR" dirty="0" smtClean="0">
                <a:solidFill>
                  <a:schemeClr val="bg1"/>
                </a:solidFill>
              </a:rPr>
              <a:t>, Livro do </a:t>
            </a:r>
            <a:r>
              <a:rPr lang="pt-BR" dirty="0" err="1" smtClean="0">
                <a:solidFill>
                  <a:schemeClr val="bg1"/>
                </a:solidFill>
              </a:rPr>
              <a:t>Pe</a:t>
            </a:r>
            <a:r>
              <a:rPr lang="pt-BR" dirty="0" smtClean="0">
                <a:solidFill>
                  <a:schemeClr val="bg1"/>
                </a:solidFill>
              </a:rPr>
              <a:t>. </a:t>
            </a:r>
            <a:r>
              <a:rPr lang="pt-BR" dirty="0" err="1" smtClean="0">
                <a:solidFill>
                  <a:schemeClr val="bg1"/>
                </a:solidFill>
              </a:rPr>
              <a:t>Stramare</a:t>
            </a:r>
            <a:r>
              <a:rPr lang="pt-BR" dirty="0" smtClean="0">
                <a:solidFill>
                  <a:schemeClr val="bg1"/>
                </a:solidFill>
              </a:rPr>
              <a:t>, Pensamentos de São José </a:t>
            </a:r>
            <a:r>
              <a:rPr lang="pt-BR" dirty="0" err="1" smtClean="0">
                <a:solidFill>
                  <a:schemeClr val="bg1"/>
                </a:solidFill>
              </a:rPr>
              <a:t>Marello</a:t>
            </a:r>
            <a:r>
              <a:rPr lang="pt-BR" dirty="0" smtClean="0">
                <a:solidFill>
                  <a:schemeClr val="bg1"/>
                </a:solidFill>
              </a:rPr>
              <a:t>, </a:t>
            </a:r>
            <a:r>
              <a:rPr lang="pt-BR" dirty="0" err="1" smtClean="0">
                <a:solidFill>
                  <a:schemeClr val="bg1"/>
                </a:solidFill>
              </a:rPr>
              <a:t>etc</a:t>
            </a:r>
            <a:r>
              <a:rPr lang="pt-BR" dirty="0" smtClean="0">
                <a:solidFill>
                  <a:schemeClr val="bg1"/>
                </a:solidFill>
              </a:rPr>
              <a:t>)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Convite para todos os confrades da Congregação, entregue nominal, no encontro Capítulo Geral – agosto de 2018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Estudos e </a:t>
            </a:r>
            <a:r>
              <a:rPr lang="pt-BR" dirty="0" err="1" smtClean="0">
                <a:solidFill>
                  <a:schemeClr val="bg1"/>
                </a:solidFill>
              </a:rPr>
              <a:t>subsidios</a:t>
            </a:r>
            <a:r>
              <a:rPr lang="pt-BR" dirty="0" smtClean="0">
                <a:solidFill>
                  <a:schemeClr val="bg1"/>
                </a:solidFill>
              </a:rPr>
              <a:t> para os Setores durante os Três anos de preparação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Casulas para o Centenário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Missal </a:t>
            </a:r>
            <a:r>
              <a:rPr lang="pt-BR" dirty="0" err="1" smtClean="0">
                <a:solidFill>
                  <a:schemeClr val="bg1"/>
                </a:solidFill>
              </a:rPr>
              <a:t>Josefino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t-BR" b="1" dirty="0" smtClean="0">
                <a:solidFill>
                  <a:schemeClr val="bg1"/>
                </a:solidFill>
              </a:rPr>
              <a:t>O que está sendo encaminhado?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t-BR" dirty="0" smtClean="0">
                <a:solidFill>
                  <a:schemeClr val="bg1"/>
                </a:solidFill>
              </a:rPr>
              <a:t>Revista do Centenário – ficará pronta em agosto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Vídeos temáticos – entrega até final de agosto para circular nas redes sociais e no nosso site.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Simpósio Internacional sobre São José – 10 e 11 de setembro de 2019 em Curitiba.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Encontro Internacional dos Leigos </a:t>
            </a:r>
            <a:r>
              <a:rPr lang="pt-BR" dirty="0" err="1" smtClean="0">
                <a:solidFill>
                  <a:schemeClr val="bg1"/>
                </a:solidFill>
              </a:rPr>
              <a:t>Josefinos</a:t>
            </a: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dirty="0" err="1" smtClean="0">
                <a:solidFill>
                  <a:schemeClr val="bg1"/>
                </a:solidFill>
              </a:rPr>
              <a:t>Marellianos</a:t>
            </a:r>
            <a:r>
              <a:rPr lang="pt-BR" dirty="0" smtClean="0">
                <a:solidFill>
                  <a:schemeClr val="bg1"/>
                </a:solidFill>
              </a:rPr>
              <a:t>  - 12 de setembro de 2019 em Curitiba.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Estrutura das apresentações no Ginásio do Colégio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r>
              <a:rPr lang="pt-BR" dirty="0" smtClean="0">
                <a:solidFill>
                  <a:schemeClr val="bg1"/>
                </a:solidFill>
              </a:rPr>
              <a:t> em Curitiba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42939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pt-BR" dirty="0" smtClean="0">
                <a:solidFill>
                  <a:schemeClr val="bg1"/>
                </a:solidFill>
              </a:rPr>
              <a:t>Organização da Equipe de Liturgia do dia 15 de setembro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Hospedagem dos Estrangeiros – Casa Medalha Milagrosa 56 leitos </a:t>
            </a:r>
            <a:r>
              <a:rPr lang="pt-BR" dirty="0" smtClean="0">
                <a:solidFill>
                  <a:schemeClr val="bg1"/>
                </a:solidFill>
              </a:rPr>
              <a:t>(Horário: </a:t>
            </a:r>
            <a:r>
              <a:rPr lang="pt-BR" dirty="0" smtClean="0">
                <a:solidFill>
                  <a:schemeClr val="bg1"/>
                </a:solidFill>
              </a:rPr>
              <a:t>café 7h30; lanche 10h; almoço 12h; lanche 15h e jantar de 2ª a 6ª feira as 18h30 e no sábado as 18h) e Casa de Encontro do Verbo Encarnado – Pinheirinho com 27 quartos totalizando 56 leitos  e Hotel nas redondezas da Casa de Encontro para Grupo de Nigerianos (19 pessoas); Grupo dos EUA – </a:t>
            </a:r>
            <a:r>
              <a:rPr lang="pt-BR" dirty="0" err="1" smtClean="0">
                <a:solidFill>
                  <a:schemeClr val="bg1"/>
                </a:solidFill>
              </a:rPr>
              <a:t>Pe</a:t>
            </a:r>
            <a:r>
              <a:rPr lang="pt-BR" dirty="0" smtClean="0">
                <a:solidFill>
                  <a:schemeClr val="bg1"/>
                </a:solidFill>
              </a:rPr>
              <a:t>. Álvaro – Hotel </a:t>
            </a:r>
            <a:r>
              <a:rPr lang="pt-BR" dirty="0" err="1" smtClean="0">
                <a:solidFill>
                  <a:schemeClr val="bg1"/>
                </a:solidFill>
              </a:rPr>
              <a:t>Slaviero</a:t>
            </a:r>
            <a:r>
              <a:rPr lang="pt-BR" dirty="0" smtClean="0">
                <a:solidFill>
                  <a:schemeClr val="bg1"/>
                </a:solidFill>
              </a:rPr>
              <a:t> – Avenida Visconde de Guarapuava.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Tour com os Estrangeiros pelas nossas Casas– dia 15/09 para Apucarana, 16/09 Londrina e Ourinhos – 17/09 para Aparecida e 18 a 20/09 em São Paulo. Até agora 95 pessoas. Fechar 2 ônibus de 50 lugares com Sr. Luiz – Garcia a R$  9.350,00 por ônibus = R$ 18.700,00 finaliza em São Paulo 20/09/2019.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>
                <a:solidFill>
                  <a:schemeClr val="bg1"/>
                </a:solidFill>
              </a:rPr>
              <a:t>Apresentações Diversas (Danças e Músicas - Típicas do Brasil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Decoração dos ambientes? Casa Medalha Milagrosa? Ginásio? Igreja?</a:t>
            </a:r>
          </a:p>
          <a:p>
            <a:pPr lvl="0"/>
            <a:r>
              <a:rPr lang="pt-BR" dirty="0" smtClean="0">
                <a:solidFill>
                  <a:schemeClr val="bg1"/>
                </a:solidFill>
              </a:rPr>
              <a:t>Tradução Simultânea: Sr. Diego – para 70 fones R$ 3.900,00 e microfone e aparelhos para ônibus R$ 900,00.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 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pt-BR" dirty="0" smtClean="0">
                <a:solidFill>
                  <a:schemeClr val="bg1"/>
                </a:solidFill>
              </a:rPr>
              <a:t>Programação para os dias 14 e 15 de setembro</a:t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pt-BR" b="1" dirty="0" smtClean="0">
                <a:solidFill>
                  <a:schemeClr val="bg1"/>
                </a:solidFill>
              </a:rPr>
              <a:t>14 de setembro – Ginásio de Esporte do Colégio </a:t>
            </a:r>
            <a:r>
              <a:rPr lang="pt-BR" b="1" dirty="0" err="1" smtClean="0">
                <a:solidFill>
                  <a:schemeClr val="bg1"/>
                </a:solidFill>
              </a:rPr>
              <a:t>Bagozzi</a:t>
            </a:r>
            <a:endParaRPr lang="pt-BR" dirty="0" smtClean="0">
              <a:solidFill>
                <a:schemeClr val="bg1"/>
              </a:solidFill>
            </a:endParaRP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14h – Acolhida e Animação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Acolhida – Equipe de Leigos </a:t>
            </a:r>
            <a:r>
              <a:rPr lang="pt-BR" dirty="0" err="1" smtClean="0">
                <a:solidFill>
                  <a:schemeClr val="bg1"/>
                </a:solidFill>
              </a:rPr>
              <a:t>Josefinos</a:t>
            </a:r>
            <a:endParaRPr lang="pt-BR" dirty="0" smtClean="0">
              <a:solidFill>
                <a:schemeClr val="bg1"/>
              </a:solidFill>
            </a:endParaRP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Animação - Regras da Rosa(Cinco músicas)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14h30 – Apresentadores (</a:t>
            </a:r>
            <a:r>
              <a:rPr lang="pt-BR" dirty="0" err="1" smtClean="0">
                <a:solidFill>
                  <a:schemeClr val="bg1"/>
                </a:solidFill>
              </a:rPr>
              <a:t>bilingue</a:t>
            </a:r>
            <a:r>
              <a:rPr lang="pt-BR" dirty="0" smtClean="0">
                <a:solidFill>
                  <a:schemeClr val="bg1"/>
                </a:solidFill>
              </a:rPr>
              <a:t>) 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14h40 -Fala do Superior Geral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14h45 – Fala do Provincial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14h50 – Os Irmãos Maiores – Jovens do Portão</a:t>
            </a: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Entrada dos Banners</a:t>
            </a: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Uma narração breve de cada um</a:t>
            </a:r>
          </a:p>
          <a:p>
            <a:pPr algn="ct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472" y="428604"/>
            <a:ext cx="8229600" cy="526893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15h - A presença dos </a:t>
            </a:r>
            <a:r>
              <a:rPr lang="pt-BR" dirty="0" err="1" smtClean="0">
                <a:solidFill>
                  <a:schemeClr val="bg1"/>
                </a:solidFill>
              </a:rPr>
              <a:t>Oblatos</a:t>
            </a:r>
            <a:r>
              <a:rPr lang="pt-BR" dirty="0" smtClean="0">
                <a:solidFill>
                  <a:schemeClr val="bg1"/>
                </a:solidFill>
              </a:rPr>
              <a:t> no Brasil – Alunos do Colégio </a:t>
            </a:r>
            <a:r>
              <a:rPr lang="pt-BR" dirty="0" err="1" smtClean="0">
                <a:solidFill>
                  <a:schemeClr val="bg1"/>
                </a:solidFill>
              </a:rPr>
              <a:t>Bagozzi</a:t>
            </a:r>
            <a:endParaRPr lang="pt-BR" dirty="0" smtClean="0">
              <a:solidFill>
                <a:schemeClr val="bg1"/>
              </a:solidFill>
            </a:endParaRP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Breve narração (elaborar um texto)</a:t>
            </a: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Entrada das bandeiras (Brasão da Congregação, Bandeira do Brasil, do Paraná, das Paróquias, Obras Sociais e Educacionais, Irmãs Oblatas).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15h20 – Vídeo Institucional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15h30 – Momento </a:t>
            </a:r>
            <a:r>
              <a:rPr lang="pt-BR" dirty="0" err="1" smtClean="0">
                <a:solidFill>
                  <a:schemeClr val="bg1"/>
                </a:solidFill>
              </a:rPr>
              <a:t>Orante</a:t>
            </a:r>
            <a:r>
              <a:rPr lang="pt-BR" dirty="0" smtClean="0">
                <a:solidFill>
                  <a:schemeClr val="bg1"/>
                </a:solidFill>
              </a:rPr>
              <a:t> – Consagração a São José</a:t>
            </a: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Ministério de música Santo José</a:t>
            </a: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Equipe de Liturgia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15h50 – Uma viagem pelo Brasil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Apresentação da Pérola do Colégio São José de Apucarana</a:t>
            </a: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Três músicas apenas (uma falando sobre o Brasil, as outras duas podemos negociar)</a:t>
            </a:r>
          </a:p>
          <a:p>
            <a:pPr algn="ct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5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16h20 – Danças do Sul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16h30 – Bossa Nova – Dança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16h40 – Músicas (Sertanejo)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17h – Danças do Nordeste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17h15 – Música (forro)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17h30 – Apresentação de Capoeira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17h40 - Criatividade 1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17h50 - Teatro do Centenário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18h10 – Criatividade 2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18h30 – Apresentação dos </a:t>
            </a:r>
            <a:r>
              <a:rPr lang="pt-BR" dirty="0" err="1" smtClean="0">
                <a:solidFill>
                  <a:schemeClr val="bg1"/>
                </a:solidFill>
              </a:rPr>
              <a:t>Oblatos</a:t>
            </a:r>
            <a:endParaRPr lang="pt-BR" dirty="0" smtClean="0">
              <a:solidFill>
                <a:schemeClr val="bg1"/>
              </a:solidFill>
            </a:endParaRP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18h40 – Músicas (MPB)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18h50 - Homenagem aos </a:t>
            </a:r>
            <a:r>
              <a:rPr lang="pt-BR" dirty="0" err="1" smtClean="0">
                <a:solidFill>
                  <a:schemeClr val="bg1"/>
                </a:solidFill>
              </a:rPr>
              <a:t>Oblatos</a:t>
            </a:r>
            <a:r>
              <a:rPr lang="pt-BR" dirty="0" smtClean="0">
                <a:solidFill>
                  <a:schemeClr val="bg1"/>
                </a:solidFill>
              </a:rPr>
              <a:t> (Leigos)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19h – Bolo Simbólico e Brinde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19h20 – Oração de Gratidão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19h30 - Música (Pérola – do Colégio São José)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19h40 – Show final</a:t>
            </a:r>
          </a:p>
          <a:p>
            <a:pPr lvl="0" algn="ctr"/>
            <a:r>
              <a:rPr lang="pt-BR" dirty="0" smtClean="0">
                <a:solidFill>
                  <a:schemeClr val="bg1"/>
                </a:solidFill>
              </a:rPr>
              <a:t>Robson, Hugo e Cia</a:t>
            </a:r>
          </a:p>
          <a:p>
            <a:pPr algn="ctr"/>
            <a:endParaRPr lang="pt-BR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1529</Words>
  <Application>Microsoft Office PowerPoint</Application>
  <PresentationFormat>Apresentação na tela (4:3)</PresentationFormat>
  <Paragraphs>141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Tema do Office</vt:lpstr>
      <vt:lpstr>Slide 1</vt:lpstr>
      <vt:lpstr>O que foi realizado? </vt:lpstr>
      <vt:lpstr>Slide 3</vt:lpstr>
      <vt:lpstr>O que está sendo encaminhado? </vt:lpstr>
      <vt:lpstr>Slide 5</vt:lpstr>
      <vt:lpstr>Slide 6</vt:lpstr>
      <vt:lpstr>Programação para os dias 14 e 15 de setembro </vt:lpstr>
      <vt:lpstr>Slide 8</vt:lpstr>
      <vt:lpstr>Slide 9</vt:lpstr>
      <vt:lpstr>  15 de setembro - Festivo Celebrativo</vt:lpstr>
      <vt:lpstr>Outras informações importantes </vt:lpstr>
      <vt:lpstr>Slide 12</vt:lpstr>
      <vt:lpstr>Durante as Apresentações  dentro do Ginásio </vt:lpstr>
      <vt:lpstr>Loja do Centenário: </vt:lpstr>
      <vt:lpstr>Slide 15</vt:lpstr>
      <vt:lpstr>Para o jantar do dia  14 de setembro </vt:lpstr>
      <vt:lpstr>Para os jovens </vt:lpstr>
      <vt:lpstr>Slide 18</vt:lpstr>
      <vt:lpstr>Para o dia 15 de setembro </vt:lpstr>
      <vt:lpstr>Almoço em Santa Felicidade </vt:lpstr>
      <vt:lpstr>Término das atividades </vt:lpstr>
      <vt:lpstr>Tour dos Estrangeiros  nas Comunidades Oblatas </vt:lpstr>
      <vt:lpstr>Dia 16 de setembro </vt:lpstr>
      <vt:lpstr>Orientações para essa cidade: </vt:lpstr>
      <vt:lpstr>Slide 25</vt:lpstr>
      <vt:lpstr>Slide 26</vt:lpstr>
      <vt:lpstr>19 de setembro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Bennelson</dc:creator>
  <cp:lastModifiedBy>Bennelson</cp:lastModifiedBy>
  <cp:revision>11</cp:revision>
  <dcterms:created xsi:type="dcterms:W3CDTF">2018-09-14T23:14:31Z</dcterms:created>
  <dcterms:modified xsi:type="dcterms:W3CDTF">2019-07-03T13:24:28Z</dcterms:modified>
</cp:coreProperties>
</file>